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63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DA76-2C9F-18C1-5945-47D84ABD4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567947-2696-CB76-D672-AF519112D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16C57-EF6E-D44C-C24D-D9DC1959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B19AB-C582-A31C-7903-7E655549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1324A-2D82-514C-6E58-6D765665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77B2-5A8A-10B0-77A4-EF1F4C1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6A5F2-0B59-9507-BB27-088A62C2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12A9-2B09-DB99-715F-BBF4FE8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91FF6-3243-230D-D99D-BB349F30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23D8E-40BF-35BE-4AD5-286A1594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1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53A101-8399-4B5E-1DB2-F3EEC962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AF93B-422D-3365-9E0A-B861DF96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D5429-82EB-2B68-2969-80480B58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40C42-DADC-2BC4-47F1-9FEE245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A3B5-9920-86F3-821F-FF732669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7E55-0BF8-0D4C-A058-E184C6E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E3D7-DF17-D4D5-DB28-9CD1A7BF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F5B60-FE17-FCF4-D604-C502E85B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13184-936C-0E1B-B44C-5CBC49D2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CF0BB-EEFA-5D22-E385-1D9EF5C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1A5C-35CD-93BA-A276-754F348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65296-7FD3-3272-AED0-B42141B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0A05A-14FC-0D81-BE3D-C333813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6B28D-2578-6A8A-DB26-98DAD2FC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19630-2E1D-8730-0275-D18DB4BB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0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A3635-CE97-9B88-90DD-11333CA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1F100-C3BB-7576-221D-2873C690B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ADEE94-7EB8-43A5-2BB8-A5E5A2D0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9DCEE-46AA-C17A-A89D-328A6AA7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DC2CE-12A1-F72E-88D4-D81155F1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88AADD-5E7F-50D7-D409-98C1F517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786C0-73B0-3630-3DEA-06AA3634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04160-4BD7-9430-D69F-7E1099AC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CD4AD-274B-43BE-DAE9-AEC7E78A5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4DBCB-87D2-1B3E-A636-C440FC6F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A1B047-7F5A-CCE5-6476-5E549D9B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903376-4347-4CF0-BA29-FCA3405A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BFE7BE-D3CB-B5D3-4F5C-139EF29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6B1E4-8473-E834-6A17-5BF491A5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7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ED091-DA29-7200-6330-852475A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4817C9-CF0E-9956-50ED-713A51D7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B3BCA-7066-0D3A-1EDA-707CA206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820B2-46E9-44F7-8B31-3BD95AE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03A55B-9465-8281-2033-62178D3A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89EE1A-2049-AC88-F429-2ADD3EE4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EEBCB-D547-39B3-3BE8-553C13E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80F26-3FA9-A1C8-6139-BEFC160A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17929-8614-3CE0-5C1E-99F1473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921B8-DEE3-5114-6BFD-53171FC14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02CF6-E215-963B-48B9-AA4E7410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13ED9-A9B5-D8B8-FC08-682CDFC8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75FD2-DDB3-9E85-510B-D0F30691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53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AC619-C919-7989-FAC7-4C654ABC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089167-B066-0F5B-CF89-AE3F419F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DF0F20-FBCE-6CDF-27ED-6DBDCB7D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216F51-87A1-F3D1-2E3E-AFE9163E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09B7-E7DF-2E17-8A69-64478C9E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6C8E9-1A51-D7AB-1F6D-AA3BA524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8E8A28-55D4-6E99-06BC-C9237224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47BCD-E98C-9C64-E196-E6384F0E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2A1BC-8B12-9693-8A00-A8B40974A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D3AB-CB11-469B-8541-F3BBDFC529BD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CFC6C-7738-213B-8AF4-CBA645375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BB363-F3BC-EA3A-F49A-D1E02D147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10" Type="http://schemas.openxmlformats.org/officeDocument/2006/relationships/image" Target="../media/image6.emf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microsoft.com/office/2007/relationships/hdphoto" Target="../media/hdphoto4.wdp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空气, 男人, 雪, 滑雪&#10;&#10;描述已自动生成">
            <a:extLst>
              <a:ext uri="{FF2B5EF4-FFF2-40B4-BE49-F238E27FC236}">
                <a16:creationId xmlns:a16="http://schemas.microsoft.com/office/drawing/2014/main" id="{2657D5B2-1CB3-59A7-C0C2-49BEF5F2B2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800" r="31100" b="3800"/>
          <a:stretch/>
        </p:blipFill>
        <p:spPr>
          <a:xfrm>
            <a:off x="8371900" y="174702"/>
            <a:ext cx="3024646" cy="33271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CC0D3-201C-472B-7049-D0A24E961D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46" t="10276" r="11502" b="11840"/>
          <a:stretch/>
        </p:blipFill>
        <p:spPr>
          <a:xfrm>
            <a:off x="8336216" y="3676914"/>
            <a:ext cx="3185224" cy="3042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F89AFA-01A8-8A99-7DEF-27A54D264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32" t="8928" r="25830" b="7644"/>
          <a:stretch/>
        </p:blipFill>
        <p:spPr>
          <a:xfrm>
            <a:off x="6192236" y="3676914"/>
            <a:ext cx="1371809" cy="3042811"/>
          </a:xfrm>
          <a:prstGeom prst="rect">
            <a:avLst/>
          </a:prstGeom>
        </p:spPr>
      </p:pic>
      <p:pic>
        <p:nvPicPr>
          <p:cNvPr id="9" name="图片 8" descr="图片包含 游戏机, 桌子&#10;&#10;描述已自动生成">
            <a:extLst>
              <a:ext uri="{FF2B5EF4-FFF2-40B4-BE49-F238E27FC236}">
                <a16:creationId xmlns:a16="http://schemas.microsoft.com/office/drawing/2014/main" id="{7AB825E9-7662-9533-B12C-B7970093D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1" y="4213857"/>
            <a:ext cx="2723291" cy="2246013"/>
          </a:xfrm>
          <a:prstGeom prst="rect">
            <a:avLst/>
          </a:prstGeom>
        </p:spPr>
      </p:pic>
      <p:pic>
        <p:nvPicPr>
          <p:cNvPr id="10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6016166-F9C5-D26D-0AF1-30EF574306B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63" b="7553"/>
          <a:stretch/>
        </p:blipFill>
        <p:spPr>
          <a:xfrm>
            <a:off x="2675034" y="764793"/>
            <a:ext cx="3632040" cy="25048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5F313-32DF-8FD8-DA2B-0739A348D0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418" y="80922"/>
            <a:ext cx="2273580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34882C-02B1-62C0-F3E5-873EBE03A6D8}"/>
              </a:ext>
            </a:extLst>
          </p:cNvPr>
          <p:cNvGrpSpPr/>
          <p:nvPr/>
        </p:nvGrpSpPr>
        <p:grpSpPr>
          <a:xfrm>
            <a:off x="299676" y="572456"/>
            <a:ext cx="9870236" cy="3777964"/>
            <a:chOff x="299676" y="572456"/>
            <a:chExt cx="9870236" cy="3777964"/>
          </a:xfrm>
        </p:grpSpPr>
        <p:pic>
          <p:nvPicPr>
            <p:cNvPr id="4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71F91427-F5DC-31C2-426F-B88195A3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6" y="572456"/>
              <a:ext cx="3133889" cy="176118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01DC05-C7A5-66A2-350A-5BCA6720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33200" r="36851" b="30050"/>
            <a:stretch/>
          </p:blipFill>
          <p:spPr>
            <a:xfrm>
              <a:off x="3620967" y="857449"/>
              <a:ext cx="2475033" cy="1382333"/>
            </a:xfrm>
            <a:prstGeom prst="rect">
              <a:avLst/>
            </a:prstGeom>
          </p:spPr>
        </p:pic>
        <p:pic>
          <p:nvPicPr>
            <p:cNvPr id="6" name="图片 5" descr="滑雪的人&#10;&#10;中度可信度描述已自动生成">
              <a:extLst>
                <a:ext uri="{FF2B5EF4-FFF2-40B4-BE49-F238E27FC236}">
                  <a16:creationId xmlns:a16="http://schemas.microsoft.com/office/drawing/2014/main" id="{020977AD-8907-A87D-46C9-22E4A2DD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" t="30050" r="16392" b="18500"/>
            <a:stretch/>
          </p:blipFill>
          <p:spPr>
            <a:xfrm>
              <a:off x="6464796" y="908187"/>
              <a:ext cx="2770838" cy="128085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84BD6E-BE7C-C35C-99E9-2B20D3E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403" y="2507579"/>
              <a:ext cx="2680753" cy="1842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82225A2-D134-19A9-7779-8A5C5E23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274" y="3141724"/>
              <a:ext cx="3822638" cy="83975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C8C3CE-F651-B257-784F-D7487A52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3237" y="2903953"/>
              <a:ext cx="2784972" cy="123984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2505DF-627C-3D43-E3F5-7D4915FE07E3}"/>
              </a:ext>
            </a:extLst>
          </p:cNvPr>
          <p:cNvSpPr txBox="1"/>
          <p:nvPr/>
        </p:nvSpPr>
        <p:spPr>
          <a:xfrm>
            <a:off x="976847" y="4786103"/>
            <a:ext cx="936702" cy="38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7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79A98C7-84C4-8878-94CB-CB80FBD3A731}"/>
              </a:ext>
            </a:extLst>
          </p:cNvPr>
          <p:cNvGrpSpPr/>
          <p:nvPr/>
        </p:nvGrpSpPr>
        <p:grpSpPr>
          <a:xfrm>
            <a:off x="603541" y="2288230"/>
            <a:ext cx="9008811" cy="2105314"/>
            <a:chOff x="603541" y="2288230"/>
            <a:chExt cx="9008811" cy="2105314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F825E39E-C2B3-C866-474E-04311B16D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0" r="19007" b="8830"/>
            <a:stretch/>
          </p:blipFill>
          <p:spPr>
            <a:xfrm>
              <a:off x="5392732" y="2288230"/>
              <a:ext cx="4219620" cy="2105314"/>
            </a:xfrm>
            <a:prstGeom prst="rect">
              <a:avLst/>
            </a:prstGeom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0AF0C436-1049-A83D-F46B-FC88BD4AE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1554"/>
            <a:stretch/>
          </p:blipFill>
          <p:spPr>
            <a:xfrm>
              <a:off x="603541" y="2464455"/>
              <a:ext cx="4601849" cy="1929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70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BEE3990A-9744-49EC-B50C-4FFCF8EBB4EB}"/>
              </a:ext>
            </a:extLst>
          </p:cNvPr>
          <p:cNvGrpSpPr/>
          <p:nvPr/>
        </p:nvGrpSpPr>
        <p:grpSpPr>
          <a:xfrm>
            <a:off x="1829684" y="587537"/>
            <a:ext cx="8612363" cy="2115945"/>
            <a:chOff x="1262237" y="1687755"/>
            <a:chExt cx="10429701" cy="2579627"/>
          </a:xfrm>
        </p:grpSpPr>
        <p:pic>
          <p:nvPicPr>
            <p:cNvPr id="8" name="Picture 9" descr="A close up of a tripod&#10;&#10;Description automatically generated">
              <a:extLst>
                <a:ext uri="{FF2B5EF4-FFF2-40B4-BE49-F238E27FC236}">
                  <a16:creationId xmlns:a16="http://schemas.microsoft.com/office/drawing/2014/main" id="{44BD2F67-CB89-2ECB-0023-413F821DA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30"/>
            <a:stretch/>
          </p:blipFill>
          <p:spPr>
            <a:xfrm>
              <a:off x="1262237" y="1687755"/>
              <a:ext cx="5777867" cy="2579626"/>
            </a:xfrm>
            <a:prstGeom prst="rect">
              <a:avLst/>
            </a:prstGeom>
          </p:spPr>
        </p:pic>
        <p:pic>
          <p:nvPicPr>
            <p:cNvPr id="9" name="Picture 2" descr="A picture containing indoor, computer, sitting, computer&#10;&#10;Description automatically generated">
              <a:extLst>
                <a:ext uri="{FF2B5EF4-FFF2-40B4-BE49-F238E27FC236}">
                  <a16:creationId xmlns:a16="http://schemas.microsoft.com/office/drawing/2014/main" id="{554A2E4D-00B1-3B23-F89C-2CA2B849E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2" t="39514" r="20463" b="10696"/>
            <a:stretch/>
          </p:blipFill>
          <p:spPr>
            <a:xfrm>
              <a:off x="7040104" y="1687755"/>
              <a:ext cx="2532855" cy="2579626"/>
            </a:xfrm>
            <a:prstGeom prst="rect">
              <a:avLst/>
            </a:prstGeom>
          </p:spPr>
        </p:pic>
        <p:pic>
          <p:nvPicPr>
            <p:cNvPr id="10" name="Picture 6" descr="A picture containing indoor, object, small, sitting&#10;&#10;Description automatically generated">
              <a:extLst>
                <a:ext uri="{FF2B5EF4-FFF2-40B4-BE49-F238E27FC236}">
                  <a16:creationId xmlns:a16="http://schemas.microsoft.com/office/drawing/2014/main" id="{82DB79C0-A81B-6BC1-FCF2-0852993F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7" t="7639" r="8147" b="16528"/>
            <a:stretch/>
          </p:blipFill>
          <p:spPr>
            <a:xfrm>
              <a:off x="9572960" y="1687756"/>
              <a:ext cx="2118978" cy="2579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2757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4648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7662" r="-599576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96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3F03286-5E6F-E13A-62D5-18CD169C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14680"/>
          <a:stretch/>
        </p:blipFill>
        <p:spPr>
          <a:xfrm>
            <a:off x="2154416" y="933032"/>
            <a:ext cx="6057342" cy="45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D129706-E8C0-158B-2E7E-A761F48A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0"/>
          <a:stretch/>
        </p:blipFill>
        <p:spPr>
          <a:xfrm rot="5400000">
            <a:off x="-359392" y="1033458"/>
            <a:ext cx="3035363" cy="1691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B1A9BE-862F-6643-26F1-648BE45C7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71" t="3902" r="29976" b="7708"/>
          <a:stretch/>
        </p:blipFill>
        <p:spPr>
          <a:xfrm>
            <a:off x="1940396" y="483496"/>
            <a:ext cx="2350153" cy="2791834"/>
          </a:xfrm>
          <a:prstGeom prst="rect">
            <a:avLst/>
          </a:prstGeom>
        </p:spPr>
      </p:pic>
      <p:pic>
        <p:nvPicPr>
          <p:cNvPr id="10" name="图片 9" descr="图片包含 游戏机, 滑雪&#10;&#10;描述已自动生成">
            <a:extLst>
              <a:ext uri="{FF2B5EF4-FFF2-40B4-BE49-F238E27FC236}">
                <a16:creationId xmlns:a16="http://schemas.microsoft.com/office/drawing/2014/main" id="{A6C159F6-B33F-8347-4852-1013678DDA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0" r="35390"/>
          <a:stretch/>
        </p:blipFill>
        <p:spPr>
          <a:xfrm>
            <a:off x="4134432" y="326731"/>
            <a:ext cx="1843920" cy="3035362"/>
          </a:xfrm>
          <a:prstGeom prst="rect">
            <a:avLst/>
          </a:prstGeom>
        </p:spPr>
      </p:pic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3A6C0809-7CC9-96A3-7EA6-CB8AAF25CF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93" r="14026"/>
          <a:stretch/>
        </p:blipFill>
        <p:spPr>
          <a:xfrm>
            <a:off x="5921871" y="155623"/>
            <a:ext cx="4520545" cy="333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789B28F-B7C7-9D35-7F30-F6090BDCB24C}"/>
              </a:ext>
            </a:extLst>
          </p:cNvPr>
          <p:cNvGrpSpPr/>
          <p:nvPr/>
        </p:nvGrpSpPr>
        <p:grpSpPr>
          <a:xfrm>
            <a:off x="-720586" y="-1150166"/>
            <a:ext cx="11876154" cy="9138557"/>
            <a:chOff x="-720586" y="-1150166"/>
            <a:chExt cx="11876154" cy="9138557"/>
          </a:xfrm>
        </p:grpSpPr>
        <p:pic>
          <p:nvPicPr>
            <p:cNvPr id="4" name="图片 3" descr="图片包含 游戏机&#10;&#10;描述已自动生成">
              <a:extLst>
                <a:ext uri="{FF2B5EF4-FFF2-40B4-BE49-F238E27FC236}">
                  <a16:creationId xmlns:a16="http://schemas.microsoft.com/office/drawing/2014/main" id="{168D76AA-A42C-DFEC-0481-37ECDC962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r="14026"/>
            <a:stretch/>
          </p:blipFill>
          <p:spPr>
            <a:xfrm>
              <a:off x="-720586" y="-1150166"/>
              <a:ext cx="5767614" cy="4258669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7BF83D8-C849-9D02-E92B-42108C287EE1}"/>
                </a:ext>
              </a:extLst>
            </p:cNvPr>
            <p:cNvGrpSpPr/>
            <p:nvPr/>
          </p:nvGrpSpPr>
          <p:grpSpPr>
            <a:xfrm>
              <a:off x="5520479" y="-938813"/>
              <a:ext cx="5635089" cy="3889827"/>
              <a:chOff x="373462" y="2546336"/>
              <a:chExt cx="5382915" cy="36474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13DE8F-32C7-F621-CC25-552B1999D571}"/>
                  </a:ext>
                </a:extLst>
              </p:cNvPr>
              <p:cNvSpPr txBox="1"/>
              <p:nvPr/>
            </p:nvSpPr>
            <p:spPr>
              <a:xfrm>
                <a:off x="373462" y="2546336"/>
                <a:ext cx="5183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Coupled Double Differential Joint (CDD Joint)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CA19D6-F1EC-D3FD-12EA-E9212B59A6FB}"/>
                  </a:ext>
                </a:extLst>
              </p:cNvPr>
              <p:cNvSpPr/>
              <p:nvPr/>
            </p:nvSpPr>
            <p:spPr>
              <a:xfrm>
                <a:off x="1555908" y="3671780"/>
                <a:ext cx="445245" cy="15543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D30F97-94B5-190F-ED94-BA7EB9C39698}"/>
                  </a:ext>
                </a:extLst>
              </p:cNvPr>
              <p:cNvSpPr/>
              <p:nvPr/>
            </p:nvSpPr>
            <p:spPr>
              <a:xfrm>
                <a:off x="2344622" y="3699943"/>
                <a:ext cx="418010" cy="15366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98371A-8C66-0C11-2315-DB0769F00A0B}"/>
                  </a:ext>
                </a:extLst>
              </p:cNvPr>
              <p:cNvSpPr/>
              <p:nvPr/>
            </p:nvSpPr>
            <p:spPr>
              <a:xfrm>
                <a:off x="3148264" y="3682934"/>
                <a:ext cx="418011" cy="155262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719C4D8-7171-5E14-2E17-E3750BE7CFEE}"/>
                  </a:ext>
                </a:extLst>
              </p:cNvPr>
              <p:cNvGrpSpPr/>
              <p:nvPr/>
            </p:nvGrpSpPr>
            <p:grpSpPr>
              <a:xfrm>
                <a:off x="1221510" y="3174504"/>
                <a:ext cx="362484" cy="2483564"/>
                <a:chOff x="1854441" y="2152410"/>
                <a:chExt cx="362484" cy="2483564"/>
              </a:xfrm>
            </p:grpSpPr>
            <p:sp>
              <p:nvSpPr>
                <p:cNvPr id="10" name="流程图: 过程 9">
                  <a:extLst>
                    <a:ext uri="{FF2B5EF4-FFF2-40B4-BE49-F238E27FC236}">
                      <a16:creationId xmlns:a16="http://schemas.microsoft.com/office/drawing/2014/main" id="{A3826E1F-5541-6F35-8A56-2B3D2200437A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>
                  <a:extLst>
                    <a:ext uri="{FF2B5EF4-FFF2-40B4-BE49-F238E27FC236}">
                      <a16:creationId xmlns:a16="http://schemas.microsoft.com/office/drawing/2014/main" id="{ECEA7CF1-E4DF-5EAB-97BF-5D827CDFCC43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直角三角形 11">
                  <a:extLst>
                    <a:ext uri="{FF2B5EF4-FFF2-40B4-BE49-F238E27FC236}">
                      <a16:creationId xmlns:a16="http://schemas.microsoft.com/office/drawing/2014/main" id="{72134D5D-6124-6F10-56CE-7C2C109A59F4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F0A9CC9-4444-50B0-8069-20436F5DEA64}"/>
                  </a:ext>
                </a:extLst>
              </p:cNvPr>
              <p:cNvGrpSpPr/>
              <p:nvPr/>
            </p:nvGrpSpPr>
            <p:grpSpPr>
              <a:xfrm rot="10800000">
                <a:off x="3549316" y="318374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4" name="流程图: 过程 13">
                  <a:extLst>
                    <a:ext uri="{FF2B5EF4-FFF2-40B4-BE49-F238E27FC236}">
                      <a16:creationId xmlns:a16="http://schemas.microsoft.com/office/drawing/2014/main" id="{88F12715-1E42-EF26-0E5E-813818E254F5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直角三角形 14">
                  <a:extLst>
                    <a:ext uri="{FF2B5EF4-FFF2-40B4-BE49-F238E27FC236}">
                      <a16:creationId xmlns:a16="http://schemas.microsoft.com/office/drawing/2014/main" id="{E1ECD8B1-C678-199D-2793-0BC773592296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直角三角形 15">
                  <a:extLst>
                    <a:ext uri="{FF2B5EF4-FFF2-40B4-BE49-F238E27FC236}">
                      <a16:creationId xmlns:a16="http://schemas.microsoft.com/office/drawing/2014/main" id="{6DA2EB2B-E7D0-1907-0C68-6A1A59E96B96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63AD9D5-68FC-5656-971B-06F1CAA83441}"/>
                  </a:ext>
                </a:extLst>
              </p:cNvPr>
              <p:cNvGrpSpPr/>
              <p:nvPr/>
            </p:nvGrpSpPr>
            <p:grpSpPr>
              <a:xfrm rot="5400000">
                <a:off x="2386458" y="206087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8" name="流程图: 过程 17">
                  <a:extLst>
                    <a:ext uri="{FF2B5EF4-FFF2-40B4-BE49-F238E27FC236}">
                      <a16:creationId xmlns:a16="http://schemas.microsoft.com/office/drawing/2014/main" id="{C869AC63-127C-E58D-D503-D39D907C203F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直角三角形 18">
                  <a:extLst>
                    <a:ext uri="{FF2B5EF4-FFF2-40B4-BE49-F238E27FC236}">
                      <a16:creationId xmlns:a16="http://schemas.microsoft.com/office/drawing/2014/main" id="{C3EE9989-62F4-5557-F01D-7A8FD817D2AE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直角三角形 19">
                  <a:extLst>
                    <a:ext uri="{FF2B5EF4-FFF2-40B4-BE49-F238E27FC236}">
                      <a16:creationId xmlns:a16="http://schemas.microsoft.com/office/drawing/2014/main" id="{004495CD-BE4D-7D3F-39CA-B6F4B25422FF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4E33DAB-5D09-B4BB-FA17-7A48DF92A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800" y="3777188"/>
                <a:ext cx="582998" cy="47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C4082F-6CFA-6F82-FEF6-0B6B236653AB}"/>
                  </a:ext>
                </a:extLst>
              </p:cNvPr>
              <p:cNvSpPr txBox="1"/>
              <p:nvPr/>
            </p:nvSpPr>
            <p:spPr>
              <a:xfrm>
                <a:off x="3972349" y="4306829"/>
                <a:ext cx="1784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 Differential Joint</a:t>
                </a:r>
                <a:endParaRPr lang="zh-CN" altLang="en-US" dirty="0"/>
              </a:p>
            </p:txBody>
          </p:sp>
          <p:sp>
            <p:nvSpPr>
              <p:cNvPr id="23" name="流程图: 过程 22">
                <a:extLst>
                  <a:ext uri="{FF2B5EF4-FFF2-40B4-BE49-F238E27FC236}">
                    <a16:creationId xmlns:a16="http://schemas.microsoft.com/office/drawing/2014/main" id="{810584B7-0B77-017A-039D-C1123C95BF6F}"/>
                  </a:ext>
                </a:extLst>
              </p:cNvPr>
              <p:cNvSpPr/>
              <p:nvPr/>
            </p:nvSpPr>
            <p:spPr>
              <a:xfrm>
                <a:off x="1588757" y="5226137"/>
                <a:ext cx="1970374" cy="210226"/>
              </a:xfrm>
              <a:prstGeom prst="flowChartProces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AA18380-0777-6771-D543-948701443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817" y="5374115"/>
                <a:ext cx="64810" cy="3749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46D1186-0E5C-EC19-3865-1D2DD49AF710}"/>
                  </a:ext>
                </a:extLst>
              </p:cNvPr>
              <p:cNvSpPr txBox="1"/>
              <p:nvPr/>
            </p:nvSpPr>
            <p:spPr>
              <a:xfrm>
                <a:off x="1520869" y="5824417"/>
                <a:ext cx="2343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Together Fixed Base</a:t>
                </a:r>
                <a:endParaRPr lang="zh-CN" altLang="en-US" dirty="0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892C65C-5BBD-2518-46E2-2E5C12605ADB}"/>
                  </a:ext>
                </a:extLst>
              </p:cNvPr>
              <p:cNvGrpSpPr/>
              <p:nvPr/>
            </p:nvGrpSpPr>
            <p:grpSpPr>
              <a:xfrm>
                <a:off x="2076223" y="3512416"/>
                <a:ext cx="264682" cy="1818834"/>
                <a:chOff x="1854441" y="2152410"/>
                <a:chExt cx="362484" cy="2483564"/>
              </a:xfrm>
              <a:solidFill>
                <a:schemeClr val="accent6"/>
              </a:solidFill>
            </p:grpSpPr>
            <p:sp>
              <p:nvSpPr>
                <p:cNvPr id="27" name="流程图: 过程 26">
                  <a:extLst>
                    <a:ext uri="{FF2B5EF4-FFF2-40B4-BE49-F238E27FC236}">
                      <a16:creationId xmlns:a16="http://schemas.microsoft.com/office/drawing/2014/main" id="{473CA2BE-6BB3-6F3D-4006-E21211E0E604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直角三角形 27">
                  <a:extLst>
                    <a:ext uri="{FF2B5EF4-FFF2-40B4-BE49-F238E27FC236}">
                      <a16:creationId xmlns:a16="http://schemas.microsoft.com/office/drawing/2014/main" id="{5353F13B-CBBB-33BC-DBF4-689B322A9DCC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直角三角形 28">
                  <a:extLst>
                    <a:ext uri="{FF2B5EF4-FFF2-40B4-BE49-F238E27FC236}">
                      <a16:creationId xmlns:a16="http://schemas.microsoft.com/office/drawing/2014/main" id="{A89A75B2-8E6D-A31B-561D-967BEB2C7B9F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71117FE-EBA7-4D3A-D4D7-6D17467C4B67}"/>
                  </a:ext>
                </a:extLst>
              </p:cNvPr>
              <p:cNvGrpSpPr/>
              <p:nvPr/>
            </p:nvGrpSpPr>
            <p:grpSpPr>
              <a:xfrm rot="5400000">
                <a:off x="2392401" y="3053046"/>
                <a:ext cx="264935" cy="972533"/>
                <a:chOff x="1861586" y="3308009"/>
                <a:chExt cx="362831" cy="1327965"/>
              </a:xfrm>
              <a:solidFill>
                <a:schemeClr val="accent6"/>
              </a:solidFill>
            </p:grpSpPr>
            <p:sp>
              <p:nvSpPr>
                <p:cNvPr id="31" name="流程图: 过程 30">
                  <a:extLst>
                    <a:ext uri="{FF2B5EF4-FFF2-40B4-BE49-F238E27FC236}">
                      <a16:creationId xmlns:a16="http://schemas.microsoft.com/office/drawing/2014/main" id="{1C39D846-621F-11F4-9FC4-05C8C9EA505F}"/>
                    </a:ext>
                  </a:extLst>
                </p:cNvPr>
                <p:cNvSpPr/>
                <p:nvPr/>
              </p:nvSpPr>
              <p:spPr>
                <a:xfrm>
                  <a:off x="1869080" y="3677341"/>
                  <a:ext cx="345465" cy="612549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直角三角形 31">
                  <a:extLst>
                    <a:ext uri="{FF2B5EF4-FFF2-40B4-BE49-F238E27FC236}">
                      <a16:creationId xmlns:a16="http://schemas.microsoft.com/office/drawing/2014/main" id="{5F9C7B72-DE42-6ABF-BC4A-AF559A745C6C}"/>
                    </a:ext>
                  </a:extLst>
                </p:cNvPr>
                <p:cNvSpPr/>
                <p:nvPr/>
              </p:nvSpPr>
              <p:spPr>
                <a:xfrm>
                  <a:off x="1869078" y="3308009"/>
                  <a:ext cx="355339" cy="3693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直角三角形 32">
                  <a:extLst>
                    <a:ext uri="{FF2B5EF4-FFF2-40B4-BE49-F238E27FC236}">
                      <a16:creationId xmlns:a16="http://schemas.microsoft.com/office/drawing/2014/main" id="{09891BE0-0E98-09A4-2DA5-1B19B48917EC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7F5D6A1-1190-8E4E-323D-20238523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4025" y="3389988"/>
              <a:ext cx="3727562" cy="319405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13DF4ED-D63B-B816-223F-12E8877B3DF6}"/>
                </a:ext>
              </a:extLst>
            </p:cNvPr>
            <p:cNvSpPr txBox="1"/>
            <p:nvPr/>
          </p:nvSpPr>
          <p:spPr>
            <a:xfrm>
              <a:off x="-190885" y="6926562"/>
              <a:ext cx="28751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Flexion/Extension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3 Motors Swing together</a:t>
              </a:r>
              <a:endParaRPr lang="zh-CN" altLang="en-US" dirty="0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F96904D-824A-92EF-4C44-F2694AF1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522" y="2916913"/>
              <a:ext cx="4193502" cy="374015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9648C9C-887B-2256-B3A5-092E25D4EB0A}"/>
                </a:ext>
              </a:extLst>
            </p:cNvPr>
            <p:cNvSpPr txBox="1"/>
            <p:nvPr/>
          </p:nvSpPr>
          <p:spPr>
            <a:xfrm>
              <a:off x="7308465" y="6788062"/>
              <a:ext cx="31228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Yaw Motion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1 Motor Control: Gear Transmission + 4-spherical-bar-linkage</a:t>
              </a:r>
              <a:endParaRPr lang="zh-CN" altLang="en-US" dirty="0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3B8A799-6109-CB95-E384-6019CB32E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8130" y="3155038"/>
              <a:ext cx="3829202" cy="34290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DCC00A1-2FA7-90A4-2F02-D219F5109F97}"/>
                </a:ext>
              </a:extLst>
            </p:cNvPr>
            <p:cNvSpPr txBox="1"/>
            <p:nvPr/>
          </p:nvSpPr>
          <p:spPr>
            <a:xfrm>
              <a:off x="3291323" y="6788062"/>
              <a:ext cx="3122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Abduction/Adduction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2Motors: Based on SFB(spherical five bar linkage)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168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物体, 游戏机, 空气&#10;&#10;描述已自动生成">
            <a:extLst>
              <a:ext uri="{FF2B5EF4-FFF2-40B4-BE49-F238E27FC236}">
                <a16:creationId xmlns:a16="http://schemas.microsoft.com/office/drawing/2014/main" id="{BE2C5315-334B-F4CA-DBD5-3C28542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92CA37-B3CD-E1D9-848F-C7973AA36FA8}"/>
              </a:ext>
            </a:extLst>
          </p:cNvPr>
          <p:cNvGrpSpPr/>
          <p:nvPr/>
        </p:nvGrpSpPr>
        <p:grpSpPr>
          <a:xfrm>
            <a:off x="346222" y="66907"/>
            <a:ext cx="11499557" cy="6570299"/>
            <a:chOff x="346222" y="66907"/>
            <a:chExt cx="11499557" cy="6570299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FE52A77C-A33D-BF83-63FB-1955A2F0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073" y="3429000"/>
              <a:ext cx="4441703" cy="3114890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F386F55-685F-6A3B-7BFE-E13986BA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025" y="121195"/>
              <a:ext cx="6612754" cy="3068054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E602BB7-6C59-DE77-44C0-08708CC67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622"/>
            <a:stretch/>
          </p:blipFill>
          <p:spPr>
            <a:xfrm>
              <a:off x="5186932" y="3809257"/>
              <a:ext cx="3133114" cy="282794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4AA438-0073-CC85-459F-28436B506774}"/>
                </a:ext>
              </a:extLst>
            </p:cNvPr>
            <p:cNvGrpSpPr/>
            <p:nvPr/>
          </p:nvGrpSpPr>
          <p:grpSpPr>
            <a:xfrm>
              <a:off x="590804" y="66907"/>
              <a:ext cx="4441703" cy="3300761"/>
              <a:chOff x="3750732" y="2599318"/>
              <a:chExt cx="4267201" cy="354609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12E92A6-FE06-7BA0-D89E-B0B5424D0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8616" y="2599318"/>
                <a:ext cx="1995553" cy="354609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B16E33-8E46-A813-D7FC-212945EA32C5}"/>
                  </a:ext>
                </a:extLst>
              </p:cNvPr>
              <p:cNvSpPr/>
              <p:nvPr/>
            </p:nvSpPr>
            <p:spPr>
              <a:xfrm>
                <a:off x="3750732" y="2849033"/>
                <a:ext cx="1087883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D788705-17D8-727D-E68A-59CF7F923406}"/>
                  </a:ext>
                </a:extLst>
              </p:cNvPr>
              <p:cNvSpPr/>
              <p:nvPr/>
            </p:nvSpPr>
            <p:spPr>
              <a:xfrm>
                <a:off x="6972384" y="2726408"/>
                <a:ext cx="1045549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904A01-5322-6B33-FB73-BA6C1B762768}"/>
                </a:ext>
              </a:extLst>
            </p:cNvPr>
            <p:cNvSpPr txBox="1"/>
            <p:nvPr/>
          </p:nvSpPr>
          <p:spPr>
            <a:xfrm rot="10800000" flipH="1" flipV="1">
              <a:off x="346222" y="185205"/>
              <a:ext cx="232077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913A52-7B69-FF7C-583A-C3767358C78A}"/>
                </a:ext>
              </a:extLst>
            </p:cNvPr>
            <p:cNvSpPr txBox="1"/>
            <p:nvPr/>
          </p:nvSpPr>
          <p:spPr>
            <a:xfrm rot="10800000" flipH="1" flipV="1">
              <a:off x="5277924" y="158934"/>
              <a:ext cx="2166629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Joint Optimization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69F27-A914-79CE-40C2-299161CA6FB1}"/>
                </a:ext>
              </a:extLst>
            </p:cNvPr>
            <p:cNvSpPr txBox="1"/>
            <p:nvPr/>
          </p:nvSpPr>
          <p:spPr>
            <a:xfrm rot="10800000" flipH="1" flipV="1">
              <a:off x="346222" y="3384522"/>
              <a:ext cx="153972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Leg Design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6D371C-5FD8-9435-0E08-0FE5C51B60B0}"/>
                </a:ext>
              </a:extLst>
            </p:cNvPr>
            <p:cNvSpPr txBox="1"/>
            <p:nvPr/>
          </p:nvSpPr>
          <p:spPr>
            <a:xfrm rot="10800000" flipH="1" flipV="1">
              <a:off x="5233024" y="3384522"/>
              <a:ext cx="283599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Spring Integration Analysis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B4EEB5E-E17C-6C65-9CE7-87F57241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203" y="3382342"/>
              <a:ext cx="2092610" cy="320820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5C0A1-3C04-DAE8-72D7-6152CF98E929}"/>
                </a:ext>
              </a:extLst>
            </p:cNvPr>
            <p:cNvSpPr txBox="1"/>
            <p:nvPr/>
          </p:nvSpPr>
          <p:spPr>
            <a:xfrm rot="10800000" flipH="1" flipV="1">
              <a:off x="9118204" y="3384522"/>
              <a:ext cx="209261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Initial 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103</Words>
  <Application>Microsoft Office PowerPoint</Application>
  <PresentationFormat>宽屏</PresentationFormat>
  <Paragraphs>45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 Jiajun</dc:creator>
  <cp:lastModifiedBy>An Jiajun</cp:lastModifiedBy>
  <cp:revision>17</cp:revision>
  <dcterms:created xsi:type="dcterms:W3CDTF">2023-05-25T12:32:30Z</dcterms:created>
  <dcterms:modified xsi:type="dcterms:W3CDTF">2023-05-30T04:54:14Z</dcterms:modified>
</cp:coreProperties>
</file>